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handoutMasterIdLst>
    <p:handoutMasterId r:id="rId14"/>
  </p:handoutMasterIdLst>
  <p:sldIdLst>
    <p:sldId id="265" r:id="rId2"/>
    <p:sldId id="264" r:id="rId3"/>
    <p:sldId id="266" r:id="rId4"/>
    <p:sldId id="269" r:id="rId5"/>
    <p:sldId id="268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797675" cy="992822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CCECFF"/>
    <a:srgbClr val="66CCFF"/>
    <a:srgbClr val="0000CC"/>
    <a:srgbClr val="00FFCC"/>
    <a:srgbClr val="FF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24" autoAdjust="0"/>
  </p:normalViewPr>
  <p:slideViewPr>
    <p:cSldViewPr>
      <p:cViewPr>
        <p:scale>
          <a:sx n="70" d="100"/>
          <a:sy n="70" d="100"/>
        </p:scale>
        <p:origin x="-1560" y="-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CDF2D-D989-49EF-96C9-17FBA4D20339}" type="datetimeFigureOut">
              <a:rPr lang="th-TH" smtClean="0"/>
              <a:t>30/03/61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67873-2D91-4DA5-AB92-740950CC37A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5424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17E89-3F67-4EF1-8CED-066593A47046}" type="datetimeFigureOut">
              <a:rPr lang="th-TH" smtClean="0"/>
              <a:t>30/03/61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B3120-C941-401E-84F0-5CB0304F884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8795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1200" y="744538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altLang="th-TH" smtClean="0"/>
              <a:t>เป้าหมาย หน่วยบริการที่ประสบภาวะวิกฤติทางการเงิน ไม่เกินร้อยละ 6 </a:t>
            </a:r>
          </a:p>
          <a:p>
            <a:pPr eaLnBrk="1" hangingPunct="1"/>
            <a:r>
              <a:rPr lang="th-TH" altLang="th-TH" smtClean="0"/>
              <a:t>ผลการประเมินภาวะวิกฤติ ไตรมาส 1 ปี 2561 พบว่า ไม่มีหน่วยบริการใด ติดวิกฤติทางการเงินการคลัง</a:t>
            </a:r>
            <a:endParaRPr lang="en-US" altLang="th-TH" smtClean="0"/>
          </a:p>
        </p:txBody>
      </p:sp>
      <p:sp>
        <p:nvSpPr>
          <p:cNvPr id="11268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fld id="{9AD99B44-B8C7-495B-8F46-FF1F23612708}" type="slidenum">
              <a:rPr lang="en-US" altLang="th-TH" sz="1200">
                <a:solidFill>
                  <a:prstClr val="black"/>
                </a:solidFill>
              </a:rPr>
              <a:pPr/>
              <a:t>1</a:t>
            </a:fld>
            <a:endParaRPr lang="en-US" altLang="th-TH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961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CE93-9FF0-4C76-AA79-48EE088B2833}" type="datetimeFigureOut">
              <a:rPr lang="th-TH" smtClean="0"/>
              <a:t>30/03/61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4E2C1F-6A52-483C-A843-AE324655C4C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CE93-9FF0-4C76-AA79-48EE088B2833}" type="datetimeFigureOut">
              <a:rPr lang="th-TH" smtClean="0"/>
              <a:t>30/03/61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E2C1F-6A52-483C-A843-AE324655C4C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CE93-9FF0-4C76-AA79-48EE088B2833}" type="datetimeFigureOut">
              <a:rPr lang="th-TH" smtClean="0"/>
              <a:t>30/03/61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E2C1F-6A52-483C-A843-AE324655C4C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CE93-9FF0-4C76-AA79-48EE088B2833}" type="datetimeFigureOut">
              <a:rPr lang="th-TH" smtClean="0"/>
              <a:t>30/03/61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E2C1F-6A52-483C-A843-AE324655C4C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CE93-9FF0-4C76-AA79-48EE088B2833}" type="datetimeFigureOut">
              <a:rPr lang="th-TH" smtClean="0"/>
              <a:t>30/03/61</a:t>
            </a:fld>
            <a:endParaRPr lang="th-T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4E2C1F-6A52-483C-A843-AE324655C4CD}" type="slidenum">
              <a:rPr lang="th-TH" smtClean="0"/>
              <a:t>‹#›</a:t>
            </a:fld>
            <a:endParaRPr lang="th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CE93-9FF0-4C76-AA79-48EE088B2833}" type="datetimeFigureOut">
              <a:rPr lang="th-TH" smtClean="0"/>
              <a:t>30/03/61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E2C1F-6A52-483C-A843-AE324655C4C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CE93-9FF0-4C76-AA79-48EE088B2833}" type="datetimeFigureOut">
              <a:rPr lang="th-TH" smtClean="0"/>
              <a:t>30/03/61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E2C1F-6A52-483C-A843-AE324655C4C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CE93-9FF0-4C76-AA79-48EE088B2833}" type="datetimeFigureOut">
              <a:rPr lang="th-TH" smtClean="0"/>
              <a:t>30/03/61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E2C1F-6A52-483C-A843-AE324655C4C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CE93-9FF0-4C76-AA79-48EE088B2833}" type="datetimeFigureOut">
              <a:rPr lang="th-TH" smtClean="0"/>
              <a:t>30/03/61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E2C1F-6A52-483C-A843-AE324655C4C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CE93-9FF0-4C76-AA79-48EE088B2833}" type="datetimeFigureOut">
              <a:rPr lang="th-TH" smtClean="0"/>
              <a:t>30/03/61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E2C1F-6A52-483C-A843-AE324655C4CD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CE93-9FF0-4C76-AA79-48EE088B2833}" type="datetimeFigureOut">
              <a:rPr lang="th-TH" smtClean="0"/>
              <a:t>30/03/61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4E2C1F-6A52-483C-A843-AE324655C4CD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EFCCE93-9FF0-4C76-AA79-48EE088B2833}" type="datetimeFigureOut">
              <a:rPr lang="th-TH" smtClean="0"/>
              <a:t>30/03/61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B4E2C1F-6A52-483C-A843-AE324655C4CD}" type="slidenum">
              <a:rPr lang="th-TH" smtClean="0"/>
              <a:t>‹#›</a:t>
            </a:fld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รูปภาพ 3" descr="12575d0713b495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07"/>
          <a:stretch>
            <a:fillRect/>
          </a:stretch>
        </p:blipFill>
        <p:spPr bwMode="auto">
          <a:xfrm>
            <a:off x="179407" y="10"/>
            <a:ext cx="856932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04" r="9995"/>
          <a:stretch>
            <a:fillRect/>
          </a:stretch>
        </p:blipFill>
        <p:spPr bwMode="auto">
          <a:xfrm>
            <a:off x="6084907" y="212725"/>
            <a:ext cx="166528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07"/>
          <a:stretch>
            <a:fillRect/>
          </a:stretch>
        </p:blipFill>
        <p:spPr bwMode="auto">
          <a:xfrm>
            <a:off x="900113" y="165103"/>
            <a:ext cx="36449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8" name="Picture 24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8" y="285750"/>
            <a:ext cx="10223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4638469" y="288925"/>
            <a:ext cx="1379969" cy="4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กุมภาพันธ์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478756"/>
              </p:ext>
            </p:extLst>
          </p:nvPr>
        </p:nvGraphicFramePr>
        <p:xfrm>
          <a:off x="179404" y="1340768"/>
          <a:ext cx="8846012" cy="5374241"/>
        </p:xfrm>
        <a:graphic>
          <a:graphicData uri="http://schemas.openxmlformats.org/drawingml/2006/table">
            <a:tbl>
              <a:tblPr/>
              <a:tblGrid>
                <a:gridCol w="956370"/>
                <a:gridCol w="404030"/>
                <a:gridCol w="443238"/>
                <a:gridCol w="450057"/>
                <a:gridCol w="543647"/>
                <a:gridCol w="997034"/>
                <a:gridCol w="885198"/>
                <a:gridCol w="444180"/>
                <a:gridCol w="1139544"/>
                <a:gridCol w="480742"/>
                <a:gridCol w="506719"/>
                <a:gridCol w="531751"/>
                <a:gridCol w="1063502"/>
              </a:tblGrid>
              <a:tr h="24123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Org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ประเภทความเสี่ยง </a:t>
                      </a: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Liquid Index (</a:t>
                      </a:r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ดัชนีวัดสภาพคล่องทางการเงิน)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ประเภทความเสี่ยง </a:t>
                      </a: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status Index  (</a:t>
                      </a:r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ดัชนีวัดสถานะทางการเงิน)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ประเภทความเสี่ยง </a:t>
                      </a: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Survive Index  (</a:t>
                      </a:r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ดัชนีวัดความอยู่รอด)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Risk Scoring  </a:t>
                      </a:r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ก.พ.61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Risk Scoring </a:t>
                      </a: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 ม.ค.61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เงินบำรุงคงเหลือหักหนี้แล้ว (105)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28248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CR</a:t>
                      </a:r>
                      <a:b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มากกว่า(1.50)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QR</a:t>
                      </a:r>
                      <a:b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มากกว่า(1.00)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Cash</a:t>
                      </a:r>
                      <a:b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มากกว่า(0.80)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น้ำหนักคะแนน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NWC</a:t>
                      </a:r>
                      <a:b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ทุนสำรอง (-)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NI </a:t>
                      </a:r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กำไร(ขาดทุน) รวมค่าเสื่อม</a:t>
                      </a:r>
                      <a:b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(-)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น้ำหนักคะแนน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ANI </a:t>
                      </a:r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กำไร(ขาดทุน) หาร จำนวนเดือน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1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น้ำหนักคะแนน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70251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รพศ.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3.63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3.44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535,107,034.34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72,591,114.22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24,197,038.07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280,743,719.64 </a:t>
                      </a:r>
                      <a:endParaRPr lang="th-TH" sz="1600" b="1" i="0" u="none" strike="noStrike" dirty="0">
                        <a:solidFill>
                          <a:srgbClr val="000099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26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รพท.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0.98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0.87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0.45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-2,638,516.62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17,820,566.91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5,940,188.97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A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9C0006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600" b="1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b="1" i="0" u="none" strike="noStrike" dirty="0">
                          <a:solidFill>
                            <a:srgbClr val="9C0006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66,586,989.27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86926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ท่าเรือ,รพช.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1.06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0.82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5,431,876.76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11,293,075.49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3,764,358.50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B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 5,280,561.29 </a:t>
                      </a:r>
                      <a:endParaRPr lang="th-TH" sz="1600" b="1" i="0" u="none" strike="noStrike" dirty="0">
                        <a:solidFill>
                          <a:srgbClr val="9C0006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86926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สมเด็จฯ,รพช.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0.96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11,784,231.29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15,546,043.27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5,182,014.42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9C0006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600" b="1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1,103,403.84 </a:t>
                      </a:r>
                      <a:endParaRPr lang="th-TH" sz="1600" b="1" i="0" u="none" strike="noStrike" dirty="0">
                        <a:solidFill>
                          <a:srgbClr val="9C0006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86926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บางไทร,รพช.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2.53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1.82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21,016,636.53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9,699,315.38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3,233,105.13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11,088,298.32 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26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บางบาล,รพช.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0.99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0.79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2,769,142.96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-425,700.88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-141,900.29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A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B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9C0006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 </a:t>
                      </a:r>
                      <a:r>
                        <a:rPr lang="th-TH" sz="1600" b="1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3,899,457.36 </a:t>
                      </a:r>
                      <a:endParaRPr lang="th-TH" sz="1600" b="1" i="0" u="none" strike="noStrike" dirty="0">
                        <a:solidFill>
                          <a:srgbClr val="9C0006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86926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บางปะอิน,รพช.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59,282,344.35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10,117,195.99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3,372,398.66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12,418,481.72 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26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บางปะหัน,</a:t>
                      </a:r>
                      <a:r>
                        <a:rPr lang="th-TH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รพช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0.68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4,098,606.94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5,111,755.07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1,703,918.36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B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A9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9C0006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600" b="1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10,038,829.58 </a:t>
                      </a:r>
                      <a:endParaRPr lang="th-TH" sz="1600" b="1" i="0" u="none" strike="noStrike" dirty="0">
                        <a:solidFill>
                          <a:srgbClr val="9C0006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86926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ผักไห่,รพช.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1.32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10,564,334.62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10,225,442.27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3,408,480.76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B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4,148,271.00 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26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ภาชี,รพช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1.84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1.66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11,903,499.47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12,241,090.70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4,080,363.57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2,694,537.23 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26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ลาดบัวหลวง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1.67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10,657,255.58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7,023,056.60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2,341,018.87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3,305,203.43 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26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วังน้อย,รพช.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2.69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2.06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58,239,383.18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15,413,365.47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5,137,788.49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36,658,683.75 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26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บางซ้าย,รพช.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1.07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0.91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0.62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757,655.26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3,560,977.69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1,186,992.56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3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A9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9C0006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 </a:t>
                      </a:r>
                      <a:r>
                        <a:rPr lang="th-TH" sz="1600" b="1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4,046,269.51 </a:t>
                      </a:r>
                      <a:endParaRPr lang="th-TH" sz="1600" b="1" i="0" u="none" strike="noStrike" dirty="0">
                        <a:solidFill>
                          <a:srgbClr val="9C0006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86926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อุทัย,รพช.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1.48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1.38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10,041,640.80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9,133,302.58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3,044,434.19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B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2,014,294.20 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26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มหาราช,รพช.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0.94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4,194,228.01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2,543,272.14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847,757.38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A9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9C0006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 </a:t>
                      </a:r>
                      <a:r>
                        <a:rPr lang="th-TH" sz="1600" b="1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947,123.78 </a:t>
                      </a:r>
                      <a:endParaRPr lang="th-TH" sz="1600" b="1" i="0" u="none" strike="noStrike" dirty="0">
                        <a:solidFill>
                          <a:srgbClr val="9C0006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86926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บ้านแพรก,รพช.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0.91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0.67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50,881.49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-1,039,532.41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-346,510.80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9C0006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 </a:t>
                      </a:r>
                      <a:r>
                        <a:rPr lang="th-TH" sz="1600" b="1" i="0" u="none" strike="noStrike" dirty="0" smtClean="0">
                          <a:solidFill>
                            <a:srgbClr val="9C0006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3,589,997.74 </a:t>
                      </a:r>
                      <a:endParaRPr lang="th-TH" sz="1600" b="1" i="0" u="none" strike="noStrike" dirty="0">
                        <a:solidFill>
                          <a:srgbClr val="9C0006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75551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5952" y="6211669"/>
            <a:ext cx="748239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ข้อมูล </a:t>
            </a:r>
            <a:r>
              <a:rPr lang="th-TH" sz="1800" b="1" dirty="0" smtClean="0">
                <a:solidFill>
                  <a:srgbClr val="0000CC"/>
                </a:solidFill>
              </a:rPr>
              <a:t>ระบบ</a:t>
            </a:r>
            <a:r>
              <a:rPr lang="th-TH" sz="1800" b="1" dirty="0">
                <a:solidFill>
                  <a:srgbClr val="0000CC"/>
                </a:solidFill>
              </a:rPr>
              <a:t>รายงานการใช้จ่ายเงินค่าบริการทางการแพทย์ที่เบิกจ่ายในลักษณะงบ</a:t>
            </a:r>
            <a:r>
              <a:rPr lang="th-TH" sz="1800" b="1" dirty="0" smtClean="0">
                <a:solidFill>
                  <a:srgbClr val="0000CC"/>
                </a:solidFill>
              </a:rPr>
              <a:t>ลงทุน ณ 26 มีนาคม 2561</a:t>
            </a:r>
            <a:endParaRPr lang="en-US" sz="1800" b="1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251139"/>
              </p:ext>
            </p:extLst>
          </p:nvPr>
        </p:nvGraphicFramePr>
        <p:xfrm>
          <a:off x="398933" y="611536"/>
          <a:ext cx="7560840" cy="5600133"/>
        </p:xfrm>
        <a:graphic>
          <a:graphicData uri="http://schemas.openxmlformats.org/drawingml/2006/table">
            <a:tbl>
              <a:tblPr/>
              <a:tblGrid>
                <a:gridCol w="1215090"/>
                <a:gridCol w="1301883"/>
                <a:gridCol w="1291964"/>
                <a:gridCol w="1311802"/>
                <a:gridCol w="1311802"/>
                <a:gridCol w="1128299"/>
              </a:tblGrid>
              <a:tr h="235455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หน่วยบริการ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5031" marR="5031" marT="5031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งบตั้งต้น</a:t>
                      </a:r>
                      <a:endParaRPr lang="th-TH" sz="1600" b="1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0" marR="95250" marT="38100" marB="3810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เงินที่ยัง</a:t>
                      </a:r>
                      <a:b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</a:b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ไม่ได้บันทึก</a:t>
                      </a:r>
                      <a:b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</a:b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ตามแผน</a:t>
                      </a:r>
                    </a:p>
                  </a:txBody>
                  <a:tcPr marL="95250" marR="95250" marT="38100" marB="3810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เงินคงเหลือ</a:t>
                      </a:r>
                    </a:p>
                  </a:txBody>
                  <a:tcPr marL="95250" marR="95250" marT="38100" marB="3810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ยังไม่ได้ดำเนินการ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ตรวจรับเรียบร้อยแล้ว</a:t>
                      </a:r>
                      <a:endParaRPr lang="th-TH" sz="16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อยุธยา,</a:t>
                      </a:r>
                      <a:r>
                        <a:rPr lang="th-TH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รพศ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22,375,530.37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5,226.58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2,190,100.00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10.50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เสนา</a:t>
                      </a:r>
                      <a:r>
                        <a:rPr lang="th-TH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รพท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.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8,714,088.53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567,650.00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834,088.53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90.43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ท่าเรือ,รพช.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2,538,534.84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97,906.84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96.14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สมเด็จฯ,รพช.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2,215,112.20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บางไทร,รพช.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3,691,439.91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10,000.00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45.82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บางบาล,</a:t>
                      </a:r>
                      <a:r>
                        <a:rPr lang="th-TH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รพช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1,454,983.26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45.26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45.26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100.00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บางปะอิน,รพช.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4,429,032.54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63,500.00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98.57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บางปะหัน,รพช.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1,946,872.22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162,272.22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162,272.22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85.66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ผักไห่,รพช.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2,263,576.22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193,838.22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91.44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ภาชี,รพช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1,940,705.72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32,690.30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96.42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ลาดบัวหลวง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1,986,398.37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วังน้อย,รพช.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3,430,661.56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467,661.56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700,561.56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76.14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บางซ้าย,รพช.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932,897.91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13,232.91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98.58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อุทัย,รพช.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2,473,746.99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49.48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มหาราช,รพช.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1,199,398.10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40,688.10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96.61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บ้านแพรก,</a:t>
                      </a:r>
                      <a:r>
                        <a:rPr lang="th-TH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รพช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579,558.96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858.96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9,781.96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98.31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62,172,537.70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1,198,488.00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2,163,832.48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2,190,100.00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53.69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0266" y="75982"/>
            <a:ext cx="578591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สถานะการ</a:t>
            </a:r>
            <a:r>
              <a:rPr lang="th-TH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ดำเนินการ งบค่าเสื่อม ปีงบประมาณ 2560</a:t>
            </a:r>
            <a:endParaRPr lang="en-US" sz="1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0606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5952" y="6211669"/>
            <a:ext cx="748239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ข้อมูล </a:t>
            </a:r>
            <a:r>
              <a:rPr lang="th-TH" sz="1800" b="1" dirty="0" smtClean="0">
                <a:solidFill>
                  <a:srgbClr val="0000CC"/>
                </a:solidFill>
              </a:rPr>
              <a:t>ระบบ</a:t>
            </a:r>
            <a:r>
              <a:rPr lang="th-TH" sz="1800" b="1" dirty="0">
                <a:solidFill>
                  <a:srgbClr val="0000CC"/>
                </a:solidFill>
              </a:rPr>
              <a:t>รายงานการใช้จ่ายเงินค่าบริการทางการแพทย์ที่เบิกจ่ายในลักษณะงบ</a:t>
            </a:r>
            <a:r>
              <a:rPr lang="th-TH" sz="1800" b="1" dirty="0" smtClean="0">
                <a:solidFill>
                  <a:srgbClr val="0000CC"/>
                </a:solidFill>
              </a:rPr>
              <a:t>ลงทุน ณ 26 มีนาคม 2561</a:t>
            </a:r>
            <a:endParaRPr lang="en-US" sz="1800" b="1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437217"/>
              </p:ext>
            </p:extLst>
          </p:nvPr>
        </p:nvGraphicFramePr>
        <p:xfrm>
          <a:off x="539552" y="857398"/>
          <a:ext cx="7560840" cy="4719015"/>
        </p:xfrm>
        <a:graphic>
          <a:graphicData uri="http://schemas.openxmlformats.org/drawingml/2006/table">
            <a:tbl>
              <a:tblPr/>
              <a:tblGrid>
                <a:gridCol w="1215090"/>
                <a:gridCol w="1301883"/>
                <a:gridCol w="1291964"/>
                <a:gridCol w="1311802"/>
                <a:gridCol w="1311802"/>
                <a:gridCol w="1128299"/>
              </a:tblGrid>
              <a:tr h="235455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หน่วยบริการ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31" marR="5031" marT="5031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งบตั้งต้น</a:t>
                      </a:r>
                      <a:endParaRPr lang="th-TH" sz="14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0" marR="95250" marT="38100" marB="3810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เงินที่ยัง</a:t>
                      </a:r>
                      <a:b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ไม่ได้บันทึก</a:t>
                      </a:r>
                      <a:b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ตามแผน</a:t>
                      </a:r>
                    </a:p>
                  </a:txBody>
                  <a:tcPr marL="95250" marR="95250" marT="38100" marB="3810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เงินคงเหลือ</a:t>
                      </a:r>
                    </a:p>
                  </a:txBody>
                  <a:tcPr marL="95250" marR="95250" marT="38100" marB="3810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ยังไม่ได้ดำเนินการ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ตรวจรับเรียบร้อยแล้ว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อยุธยา,</a:t>
                      </a:r>
                      <a:r>
                        <a:rPr lang="th-TH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รพศ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19,578,849.69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เสนา</a:t>
                      </a:r>
                      <a:r>
                        <a:rPr lang="th-TH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รพท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6,803,989.03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ท่าเรือ,รพช.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4,220,442.19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10,000.00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8,400.00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สมเด็จฯ,รพช.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2,378,144.89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846,322.44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บางไทร,รพช.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1,803,252.82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12,092.82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บางบาล,</a:t>
                      </a:r>
                      <a:r>
                        <a:rPr lang="th-TH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รพช</a:t>
                      </a: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1,900,973.64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142,603.64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76.19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บางปะอิน,รพช.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4,853,626.16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109,651.60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65.93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บางปะหัน,รพช.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1,991,680.48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12,000.00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ผักไห่,รพช.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2,653,669.49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15,736.22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ภาชี,รพช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3,070,339.11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49.24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ลาดบัวหลวง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2,861,894.35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วังน้อย,รพช.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2,912,591.39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บางซ้าย,รพช.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2,832,866.46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5,698.23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อุทัย,รพช.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2,684,984.57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7,000.00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มหาราช,รพช.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1,275,676.28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38,126.28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บ้านแพรก,</a:t>
                      </a:r>
                      <a:r>
                        <a:rPr lang="th-TH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รพช</a:t>
                      </a: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574,360.25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11,360.25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98.02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62,397,340.80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357,569.04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861,722.44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0266" y="260648"/>
            <a:ext cx="578591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สถานะการ</a:t>
            </a:r>
            <a:r>
              <a:rPr lang="th-TH" sz="1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ดำเนินการ งบค่าเสื่อม ปีงบประมาณ 2561</a:t>
            </a:r>
            <a:endParaRPr lang="en-US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031263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7866" y="6404471"/>
            <a:ext cx="413811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ข้อมูล จาก สรุป นค1. งานประกันสุขภาพ  ..26 มีนาคม </a:t>
            </a:r>
            <a:r>
              <a:rPr lang="th-TH" sz="1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2561</a:t>
            </a:r>
            <a:endParaRPr lang="en-US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935291"/>
              </p:ext>
            </p:extLst>
          </p:nvPr>
        </p:nvGraphicFramePr>
        <p:xfrm>
          <a:off x="539552" y="692696"/>
          <a:ext cx="7920879" cy="4922166"/>
        </p:xfrm>
        <a:graphic>
          <a:graphicData uri="http://schemas.openxmlformats.org/drawingml/2006/table">
            <a:tbl>
              <a:tblPr/>
              <a:tblGrid>
                <a:gridCol w="1296144"/>
                <a:gridCol w="1368152"/>
                <a:gridCol w="1368152"/>
                <a:gridCol w="1368152"/>
                <a:gridCol w="792088"/>
                <a:gridCol w="936104"/>
                <a:gridCol w="792087"/>
              </a:tblGrid>
              <a:tr h="235455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หน่วยบริการ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31" marR="5031" marT="5031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เจ้าหนี้</a:t>
                      </a:r>
                    </a:p>
                    <a:p>
                      <a:pPr algn="ctr" fontAlgn="b"/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เรียกเก็บจริง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31" marR="5031" marT="5031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จ่ายตาม 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RATE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(จ่ายตามจริงไม่เกิน</a:t>
                      </a:r>
                      <a:r>
                        <a:rPr lang="th-TH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700)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31" marR="5031" marT="5031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ได้รับหนี้คืน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31" marR="5031" marT="5031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Risk Scoring</a:t>
                      </a:r>
                      <a:r>
                        <a:rPr lang="th-TH" sz="12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มี.ค</a:t>
                      </a:r>
                      <a:r>
                        <a:rPr lang="th-TH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61(หลังจ่ายหนี้)</a:t>
                      </a:r>
                    </a:p>
                  </a:txBody>
                  <a:tcPr marL="5031" marR="5031" marT="5031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Risk Scoring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ก.พ. 61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31" marR="5031" marT="5031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Risk Scoring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ม.ค. 61</a:t>
                      </a:r>
                    </a:p>
                  </a:txBody>
                  <a:tcPr marL="5031" marR="5031" marT="5031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อยุธยา,</a:t>
                      </a:r>
                      <a:r>
                        <a:rPr lang="th-TH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รพศ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389,919.00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276,031.00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8,309,883.75 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เสนา</a:t>
                      </a:r>
                      <a:r>
                        <a:rPr lang="th-TH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รพท</a:t>
                      </a: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579,214.00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243,437.00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2,135,813.00 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ท่าเรือ,รพช.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1,919,454.75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635,132.00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23,628.00 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สมเด็จฯ,รพช.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3,029,219.50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1,138,400.25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56,079.00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บางไทร,รพช.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1,380,908.25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535,588.50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55,351.00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บางบาล,</a:t>
                      </a:r>
                      <a:r>
                        <a:rPr lang="th-TH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รพช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2,380,980.50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836,459.25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30,250.00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บางปะอิน,</a:t>
                      </a:r>
                      <a:r>
                        <a:rPr lang="th-TH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รพช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3,818,250.50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1,266,369.25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71,033.00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บางปะหัน,รพช.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2,258,013.50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860,882.75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38,336.00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ผักไห่,รพช.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2,139,566.50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913,173.50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16,165.00 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ภาชี,รพช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2,051,708.25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694,815.50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37,719.00 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ลาดบัวหลวง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1,217,076.00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583,473.75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43,225.00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วังน้อย,รพช.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3,397,767.00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1,186,288.00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51,518.00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บางซ้าย,</a:t>
                      </a:r>
                      <a:r>
                        <a:rPr lang="th-TH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รพช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871,743.25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375,727.50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4,224.00 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อุทัย,รพช.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2,833,030.25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952,511.00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113,109.00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มหาราช,รพช.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1,012,065.50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326,077.50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20,641.00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บ้านแพรก,</a:t>
                      </a:r>
                      <a:r>
                        <a:rPr lang="th-TH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รพช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510,370.00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194,113.00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11,407.00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29,789,286.75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11,018,479.75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11,018,479.75 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0266" y="116632"/>
            <a:ext cx="801815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ข้อมูล หนี้ตามจ่าย </a:t>
            </a:r>
            <a: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 Refer </a:t>
            </a:r>
            <a:r>
              <a:rPr lang="th-TH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 61 เดือน ตุลาคม – มกราคม 2561</a:t>
            </a:r>
            <a:endParaRPr lang="en-US" sz="1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837" y="5861303"/>
            <a:ext cx="8602606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#</a:t>
            </a:r>
            <a:r>
              <a:rPr lang="th-TH" sz="2000" dirty="0" smtClean="0"/>
              <a:t>สรุปมติที่ประชุม </a:t>
            </a:r>
            <a:r>
              <a:rPr lang="th-TH" sz="2000" dirty="0" err="1" smtClean="0"/>
              <a:t>กวป</a:t>
            </a:r>
            <a:r>
              <a:rPr lang="th-TH" sz="2000" dirty="0" smtClean="0"/>
              <a:t>. (30 มี.ค. 61) โอนให้เสร็จสิ้นภายในวันที่ 20 เมษายน 2561 ยกเว้น บางบาล/บางซ้าย/บ้าน</a:t>
            </a:r>
            <a:r>
              <a:rPr lang="th-TH" sz="2000" dirty="0" smtClean="0"/>
              <a:t>แพรก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30893022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0266" y="260648"/>
            <a:ext cx="578591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เขตรอยต่อ  </a:t>
            </a:r>
            <a:endParaRPr lang="en-US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654762"/>
              </p:ext>
            </p:extLst>
          </p:nvPr>
        </p:nvGraphicFramePr>
        <p:xfrm>
          <a:off x="370267" y="980728"/>
          <a:ext cx="8234181" cy="54540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0545"/>
                <a:gridCol w="3107963"/>
                <a:gridCol w="2455673"/>
              </a:tblGrid>
              <a:tr h="28045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cs typeface="+mj-cs"/>
                        </a:rPr>
                        <a:t>เขตรอยต่อ</a:t>
                      </a:r>
                      <a:endParaRPr lang="th-TH" sz="2000" b="1" i="0" u="none" strike="noStrike" dirty="0">
                        <a:effectLst/>
                        <a:latin typeface="Tahoma"/>
                        <a:cs typeface="+mj-cs"/>
                      </a:endParaRPr>
                    </a:p>
                  </a:txBody>
                  <a:tcPr marL="9525" marR="9525" marT="9525" marB="0" anchor="b"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80452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</a:rPr>
                        <a:t> </a:t>
                      </a:r>
                      <a:endParaRPr lang="th-TH" sz="1800" b="1" i="0" u="none" strike="noStrike" dirty="0">
                        <a:effectLst/>
                        <a:latin typeface="Tahom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cs typeface="+mj-cs"/>
                        </a:rPr>
                        <a:t>ต้องโอน</a:t>
                      </a:r>
                      <a:endParaRPr lang="th-TH" sz="2000" b="1" i="0" u="none" strike="noStrike" dirty="0">
                        <a:effectLst/>
                        <a:latin typeface="Tahoma"/>
                        <a:cs typeface="+mj-cs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cs typeface="+mj-cs"/>
                        </a:rPr>
                        <a:t>รับโอน</a:t>
                      </a:r>
                      <a:endParaRPr lang="th-TH" sz="2000" b="1" i="0" u="none" strike="noStrike" dirty="0">
                        <a:effectLst/>
                        <a:latin typeface="Tahoma"/>
                        <a:cs typeface="+mj-cs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พระนครศรีอยุธยา</a:t>
                      </a:r>
                      <a:endParaRPr lang="th-TH" sz="18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2,218,950 </a:t>
                      </a:r>
                      <a:endParaRPr lang="th-TH" sz="18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86,550 </a:t>
                      </a:r>
                      <a:endParaRPr lang="th-TH" sz="18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เสนา</a:t>
                      </a:r>
                      <a:endParaRPr lang="th-TH" sz="18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1,878,450 </a:t>
                      </a:r>
                      <a:endParaRPr lang="th-TH" sz="18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-   </a:t>
                      </a:r>
                      <a:endParaRPr lang="th-TH" sz="18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ท่าเรือ</a:t>
                      </a:r>
                      <a:endParaRPr lang="th-TH" sz="18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17,400 </a:t>
                      </a:r>
                      <a:endParaRPr lang="th-TH" sz="18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11,400 </a:t>
                      </a:r>
                      <a:endParaRPr lang="th-TH" sz="18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สมเด็จพระสังฆราช</a:t>
                      </a:r>
                      <a:endParaRPr lang="th-TH" sz="18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368,550 </a:t>
                      </a:r>
                      <a:endParaRPr lang="th-TH" sz="18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45,600 </a:t>
                      </a:r>
                      <a:endParaRPr lang="th-TH" sz="18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บางไทร</a:t>
                      </a:r>
                      <a:endParaRPr lang="th-TH" sz="1800" b="1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   300 </a:t>
                      </a:r>
                      <a:endParaRPr lang="th-TH" sz="18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1,641,300 </a:t>
                      </a:r>
                      <a:endParaRPr lang="th-TH" sz="18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บางบาล</a:t>
                      </a:r>
                      <a:endParaRPr lang="th-TH" sz="1800" b="1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   150 </a:t>
                      </a:r>
                      <a:endParaRPr lang="th-TH" sz="18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587,400 </a:t>
                      </a:r>
                      <a:endParaRPr lang="th-TH" sz="18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บางปะอิน</a:t>
                      </a:r>
                      <a:endParaRPr lang="th-TH" sz="1800" b="1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693,900 </a:t>
                      </a:r>
                      <a:endParaRPr lang="th-TH" sz="18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1,666,200 </a:t>
                      </a:r>
                      <a:endParaRPr lang="th-TH" sz="18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บางปะหัน</a:t>
                      </a:r>
                      <a:endParaRPr lang="th-TH" sz="1800" b="1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9,300 </a:t>
                      </a:r>
                      <a:endParaRPr lang="th-TH" sz="18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697,200 </a:t>
                      </a:r>
                      <a:endParaRPr lang="th-TH" sz="18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ผักไห่</a:t>
                      </a:r>
                      <a:endParaRPr lang="th-TH" sz="1800" b="1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      -   </a:t>
                      </a:r>
                      <a:endParaRPr lang="th-TH" sz="18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48,600 </a:t>
                      </a:r>
                      <a:endParaRPr lang="th-TH" sz="18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ภาชี</a:t>
                      </a:r>
                      <a:endParaRPr lang="th-TH" sz="1800" b="1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213,450 </a:t>
                      </a:r>
                      <a:endParaRPr lang="th-TH" sz="18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450 </a:t>
                      </a:r>
                      <a:endParaRPr lang="th-TH" sz="18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ลาดบัวหลวง</a:t>
                      </a:r>
                      <a:endParaRPr lang="th-TH" sz="1800" b="1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      -   </a:t>
                      </a:r>
                      <a:endParaRPr lang="th-TH" sz="18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514,950 </a:t>
                      </a:r>
                      <a:endParaRPr lang="th-TH" sz="18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วังน้อย</a:t>
                      </a:r>
                      <a:endParaRPr lang="th-TH" sz="1800" b="1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343,200 </a:t>
                      </a:r>
                      <a:endParaRPr lang="th-TH" sz="18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-   </a:t>
                      </a:r>
                      <a:endParaRPr lang="th-TH" sz="18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บางซ้าย</a:t>
                      </a:r>
                      <a:endParaRPr lang="th-TH" sz="1800" b="1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      -   </a:t>
                      </a:r>
                      <a:endParaRPr lang="th-TH" sz="18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200,250 </a:t>
                      </a:r>
                      <a:endParaRPr lang="th-TH" sz="18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อุทัย</a:t>
                      </a:r>
                      <a:endParaRPr lang="th-TH" sz="1800" b="1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   450 </a:t>
                      </a:r>
                      <a:endParaRPr lang="th-TH" sz="18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263,550 </a:t>
                      </a:r>
                      <a:endParaRPr lang="th-TH" sz="18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มหาราช</a:t>
                      </a:r>
                      <a:endParaRPr lang="th-TH" sz="1800" b="1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19,350 </a:t>
                      </a:r>
                      <a:endParaRPr lang="th-TH" sz="18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28,050 </a:t>
                      </a:r>
                      <a:endParaRPr lang="th-TH" sz="18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บ้านแพรก</a:t>
                      </a:r>
                      <a:endParaRPr lang="th-TH" sz="1800" b="1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28,050 </a:t>
                      </a:r>
                      <a:endParaRPr lang="th-TH" sz="18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-   </a:t>
                      </a:r>
                      <a:endParaRPr lang="th-TH" sz="18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</a:tr>
              <a:tr h="280452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th-TH" sz="1800" b="1" i="0" u="none" strike="noStrike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5,791,500 </a:t>
                      </a:r>
                      <a:endParaRPr lang="th-TH" sz="18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5,791,500 </a:t>
                      </a:r>
                      <a:endParaRPr lang="th-TH" sz="1800" b="1" i="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9273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632848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795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0266" y="260648"/>
            <a:ext cx="578591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แรงงานต่างด้าว ศูนย์ </a:t>
            </a:r>
            <a:r>
              <a:rPr lang="en-US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OSS</a:t>
            </a:r>
            <a:endParaRPr lang="en-US" sz="1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381768"/>
              </p:ext>
            </p:extLst>
          </p:nvPr>
        </p:nvGraphicFramePr>
        <p:xfrm>
          <a:off x="370266" y="629980"/>
          <a:ext cx="8306186" cy="5473381"/>
        </p:xfrm>
        <a:graphic>
          <a:graphicData uri="http://schemas.openxmlformats.org/drawingml/2006/table">
            <a:tbl>
              <a:tblPr/>
              <a:tblGrid>
                <a:gridCol w="877757"/>
                <a:gridCol w="755848"/>
                <a:gridCol w="755848"/>
                <a:gridCol w="763974"/>
                <a:gridCol w="763974"/>
                <a:gridCol w="877757"/>
                <a:gridCol w="877757"/>
                <a:gridCol w="877757"/>
                <a:gridCol w="877757"/>
                <a:gridCol w="877757"/>
              </a:tblGrid>
              <a:tr h="46909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โรงพยาบาล</a:t>
                      </a:r>
                    </a:p>
                  </a:txBody>
                  <a:tcPr marL="7625" marR="7625" marT="76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 มีนาคม 2561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จำนวนเป้าหมายทั้งหมด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แผนในการดำเนินงาน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7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รวมสัปดาห์ที่ 7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รวมทั้งหมด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ข้อมูลจากมหาดไทย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จำนวนคน/วัน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40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สาธารณสุข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มหาดไทย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สาธารณสุข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มหาดไทย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บัตรชมพู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ใบจับคู่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จันทร์-ศุกร์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เสาร์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ร้อยละ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72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อยุธยา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87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1943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1676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30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200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115.93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72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ท่าเรือ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5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316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220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10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143.64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72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สมเด็จ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53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876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666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20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131.53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72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บางไทร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156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1832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1102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15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166.24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72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บางปะอิน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115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3550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3410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120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104.11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72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บางปะหัน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10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601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744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15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50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80.78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72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ผักไห่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4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219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201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10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108.96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72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ภาชี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27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245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231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15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106.06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090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ลาดบัวหลวง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65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801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558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30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143.55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72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วังน้อย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187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2718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2247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30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120.96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72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เสนา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16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1144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893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40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128.11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72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อุทัย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127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1262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1131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20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100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111.58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972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ทุกอำเภอ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0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0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7413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090"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รวมทั้งหมด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852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2596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15507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11919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13079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7413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355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350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75.67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090"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7625" marR="7625" marT="76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คิดเป็นร้อยละ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 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75.67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58.16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20492</a:t>
                      </a: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7625" marR="7625" marT="76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14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7625" marR="7625" marT="76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7625" marR="7625" marT="76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70266" y="6237312"/>
            <a:ext cx="8162174" cy="4320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solidFill>
                  <a:srgbClr val="FF0000"/>
                </a:solidFill>
                <a:cs typeface="+mj-cs"/>
              </a:rPr>
              <a:t>ข้อพิจารณา </a:t>
            </a:r>
            <a:r>
              <a:rPr lang="en-US" sz="1800" dirty="0" smtClean="0">
                <a:solidFill>
                  <a:srgbClr val="FF0000"/>
                </a:solidFill>
                <a:cs typeface="+mj-cs"/>
              </a:rPr>
              <a:t>: </a:t>
            </a:r>
            <a:r>
              <a:rPr lang="th-TH" sz="1800" dirty="0" smtClean="0">
                <a:solidFill>
                  <a:srgbClr val="FF0000"/>
                </a:solidFill>
                <a:cs typeface="+mj-cs"/>
              </a:rPr>
              <a:t>ต้องเปิดตรวจสุขภาพเพื่อตั้งรับ ที่ รพ. วันเสาร์ที่ 31 มีนาคม 2561 </a:t>
            </a:r>
            <a:endParaRPr lang="th-TH" sz="1800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39795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7866" y="6404471"/>
            <a:ext cx="413811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ข้อมูล จาก สรุป นค1. งานประกันสุขภาพ ..26 มีนาคม 2561</a:t>
            </a:r>
            <a:endParaRPr lang="en-US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165788"/>
              </p:ext>
            </p:extLst>
          </p:nvPr>
        </p:nvGraphicFramePr>
        <p:xfrm>
          <a:off x="539552" y="857398"/>
          <a:ext cx="8208911" cy="4556076"/>
        </p:xfrm>
        <a:graphic>
          <a:graphicData uri="http://schemas.openxmlformats.org/drawingml/2006/table">
            <a:tbl>
              <a:tblPr/>
              <a:tblGrid>
                <a:gridCol w="944816"/>
                <a:gridCol w="1012302"/>
                <a:gridCol w="1012302"/>
                <a:gridCol w="877329"/>
                <a:gridCol w="944816"/>
                <a:gridCol w="923314"/>
                <a:gridCol w="831344"/>
                <a:gridCol w="831344"/>
                <a:gridCol w="831344"/>
              </a:tblGrid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หน่วยบริการ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Cordia New (เนื้อความ)"/>
                        <a:cs typeface="+mn-cs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อยุธยา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rdia New (เนื้อความ)"/>
                        <a:cs typeface="+mn-cs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เสนา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rdia New (เนื้อความ)"/>
                        <a:cs typeface="+mn-cs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ท่าเรือ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rdia New (เนื้อความ)"/>
                        <a:cs typeface="+mn-cs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สมเด็จ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rdia New (เนื้อความ)"/>
                        <a:cs typeface="+mn-cs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บางไทร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rdia New (เนื้อความ)"/>
                        <a:cs typeface="+mn-cs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บางบาล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rdia New (เนื้อความ)"/>
                        <a:cs typeface="+mn-cs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บางปะอิน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rdia New (เนื้อความ)"/>
                        <a:cs typeface="+mn-cs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บางปะหัน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rdia New (เนื้อความ)"/>
                        <a:cs typeface="+mn-cs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อยุธยา,</a:t>
                      </a:r>
                      <a:r>
                        <a:rPr lang="th-TH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รพศ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Cordia New (เนื้อความ)"/>
                        <a:cs typeface="+mn-cs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</a:rPr>
                        <a:t> 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</a:rPr>
                        <a:t>     46,155.00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</a:rPr>
                        <a:t>   6,763.00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24,098.00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6,615.00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18,046.00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24,297.00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27,331.00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เสนา</a:t>
                      </a:r>
                      <a:r>
                        <a:rPr lang="th-TH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รพท</a:t>
                      </a:r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.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Cordia New (เนื้อความ)"/>
                        <a:cs typeface="+mn-cs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</a:rPr>
                        <a:t>    155,677.00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</a:rPr>
                        <a:t> 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4,556.00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30,480.00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8,193.00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593.00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1,441.00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ท่าเรือ,รพช.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</a:rPr>
                        <a:t>    588,926.00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</a:rPr>
                        <a:t>     22,152.00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13,780.00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160.00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601.00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700.00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440.00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สมเด็จฯ,รพช.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</a:rPr>
                        <a:t> 1,074,047.25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</a:rPr>
                        <a:t>     25,547.00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</a:rPr>
                        <a:t> 11,082.00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1,828.00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238.00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3,998.00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บางไทร,รพช.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</a:rPr>
                        <a:t>    143,289.50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</a:rPr>
                        <a:t>    357,162.00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246.00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576.00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32,531.00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บางบาล,รพช.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</a:rPr>
                        <a:t>    774,148.25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</a:rPr>
                        <a:t>     53,212.00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865.00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1,020.00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3,372.00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457.00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บางปะอิน,รพช.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</a:rPr>
                        <a:t> 1,181,805.25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</a:rPr>
                        <a:t>     55,095.00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</a:rPr>
                        <a:t>     242.00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800.00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4,222.00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840.00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700.00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บางปะหัน,รพช.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</a:rPr>
                        <a:t>    807,246.75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</a:rPr>
                        <a:t>     33,146.00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5,140.00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239.00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100.00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ผักไห่,รพช.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</a:rPr>
                        <a:t>    219,263.50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</a:rPr>
                        <a:t>    684,063.00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</a:rPr>
                        <a:t>     995.00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1,362.00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152.00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ภาชี,รพช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</a:rPr>
                        <a:t>    655,428.50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</a:rPr>
                        <a:t>     18,813.00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</a:rPr>
                        <a:t>   2,330.00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1,419.00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ลาดบัวหลวง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</a:rPr>
                        <a:t>    109,838.75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</a:rPr>
                        <a:t>    466,240.00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100.00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4,206.00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499.00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1,930.00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วังน้อย,รพช.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</a:rPr>
                        <a:t> 1,146,261.00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</a:rPr>
                        <a:t>     23,445.00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</a:rPr>
                        <a:t>   1,147.00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2,547.00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170.00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3,434.00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700.00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บางซ้าย,รพช.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</a:rPr>
                        <a:t>     61,587.50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</a:rPr>
                        <a:t>    305,513.00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856.00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1,885.00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1,017.00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อุทัย,รพช.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</a:rPr>
                        <a:t>    900,125.00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</a:rPr>
                        <a:t>     28,034.00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</a:rPr>
                        <a:t>     239.00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2,715.00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4,273.00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150.00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1,953.00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700.00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มหาราช,รพช.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</a:rPr>
                        <a:t>    307,228.50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</a:rPr>
                        <a:t>     10,182.00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</a:rPr>
                        <a:t>     130.00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998.00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80.00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700.00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บ้านแพรก,</a:t>
                      </a:r>
                      <a:r>
                        <a:rPr lang="th-T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รพช</a:t>
                      </a: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</a:rPr>
                        <a:t>    185,011.00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</a:rPr>
                        <a:t>       7,054.00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</a:rPr>
                        <a:t>     700.00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700.00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สรุปได้รับเงินทั้งสิ้น</a:t>
                      </a:r>
                      <a:endParaRPr lang="th-TH" sz="1400" b="0" i="0" u="none" strike="noStrike" dirty="0">
                        <a:solidFill>
                          <a:srgbClr val="FF0000"/>
                        </a:solidFill>
                        <a:effectLst/>
                        <a:latin typeface="Cordia New (เนื้อความ)"/>
                        <a:cs typeface="+mn-cs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</a:rPr>
                        <a:t> 8,309,883.75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</a:rPr>
                        <a:t> 2,135,813.00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</a:rPr>
                        <a:t> 23,628.00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56,079.00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55,351.00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30,250.00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71,033.00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38,336.00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0266" y="260648"/>
            <a:ext cx="578591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ข้อมูล ได้รับหนี้</a:t>
            </a:r>
            <a:r>
              <a:rPr lang="en-US" sz="1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OP Refer </a:t>
            </a:r>
            <a:r>
              <a:rPr lang="th-TH" sz="1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ปี 61 เดือน ตุลาคม – มกราคม 2561</a:t>
            </a:r>
            <a:endParaRPr lang="en-US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937198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7866" y="6404471"/>
            <a:ext cx="413811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ข้อมูล จาก สรุป นค1. งานประกันสุขภาพ ..26 มีนาคม 2561</a:t>
            </a:r>
            <a:endParaRPr lang="en-US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46555"/>
              </p:ext>
            </p:extLst>
          </p:nvPr>
        </p:nvGraphicFramePr>
        <p:xfrm>
          <a:off x="539552" y="857398"/>
          <a:ext cx="8208911" cy="4556076"/>
        </p:xfrm>
        <a:graphic>
          <a:graphicData uri="http://schemas.openxmlformats.org/drawingml/2006/table">
            <a:tbl>
              <a:tblPr/>
              <a:tblGrid>
                <a:gridCol w="944816"/>
                <a:gridCol w="1012302"/>
                <a:gridCol w="1012302"/>
                <a:gridCol w="877329"/>
                <a:gridCol w="944816"/>
                <a:gridCol w="923314"/>
                <a:gridCol w="831344"/>
                <a:gridCol w="831344"/>
                <a:gridCol w="831344"/>
              </a:tblGrid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หน่วยบริการ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Cordia New (เนื้อความ)"/>
                        <a:cs typeface="+mn-cs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ผักไห่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rdia New (เนื้อความ)"/>
                        <a:cs typeface="+mn-cs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ภาชี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rdia New (เนื้อความ)"/>
                        <a:cs typeface="+mn-cs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ลาดบัวหลวง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rdia New (เนื้อความ)"/>
                        <a:cs typeface="+mn-cs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วังน้อย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rdia New (เนื้อความ)"/>
                        <a:cs typeface="+mn-cs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บางซ้าย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rdia New (เนื้อความ)"/>
                        <a:cs typeface="+mn-cs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อุทัย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rdia New (เนื้อความ)"/>
                        <a:cs typeface="+mn-cs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มหาราช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rdia New (เนื้อความ)"/>
                        <a:cs typeface="+mn-cs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บ้านแพรก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ordia New (เนื้อความ)"/>
                        <a:cs typeface="+mn-cs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อยุธยา,</a:t>
                      </a:r>
                      <a:r>
                        <a:rPr lang="th-TH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รพศ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Cordia New (เนื้อความ)"/>
                        <a:cs typeface="+mn-cs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6,483.00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17,908.00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2,551.00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24,295.00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1,826.00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61,751.00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6,140.00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1,772.00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เสนา</a:t>
                      </a:r>
                      <a:r>
                        <a:rPr lang="th-TH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รพท</a:t>
                      </a:r>
                      <a:r>
                        <a:rPr lang="th-TH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.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Cordia New (เนื้อความ)"/>
                        <a:cs typeface="+mn-cs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4,848.00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208.00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31,457.00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2,398.00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3,456.00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130.00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ท่าเรือ,รพช.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1,237.00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2,370.00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669.00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2,820.00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1,277.00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สมเด็จฯ,รพช.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700.00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5,248.00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579.00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4,620.00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8,627.00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1,886.00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บางไทร,รพช.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155.00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427.00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950.00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154.00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บางบาล,รพช.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2,311.00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111.00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700.00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263.00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บางปะอิน,รพช.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2,257.00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11,308.00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8,400.00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700.00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บางปะหัน,รพช.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95.00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358.00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835.00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13,723.00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ผักไห่,รพช.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561.00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5,780.00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997.00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ภาชี,รพช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58.00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1,160.00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15,607.00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ลาดบัวหลวง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350.00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วังน้อย,รพช.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2,434.00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6,150.00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บางซ้าย,รพช.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278.00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4,201.00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700.00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อุทัย,รพช.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8,547.00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5,775.00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มหาราช,รพช.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108.00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140.00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459.00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6,052.00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บ้านแพรก,</a:t>
                      </a:r>
                      <a:r>
                        <a:rPr lang="th-T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รพช</a:t>
                      </a: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648.00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ordia New (เนื้อความ)"/>
                          <a:cs typeface="+mn-cs"/>
                        </a:rPr>
                        <a:t>สรุปได้รับเงินทั้งสิ้น</a:t>
                      </a:r>
                      <a:endParaRPr lang="th-TH" sz="1400" b="0" i="0" u="none" strike="noStrike" dirty="0">
                        <a:solidFill>
                          <a:srgbClr val="FF0000"/>
                        </a:solidFill>
                        <a:effectLst/>
                        <a:latin typeface="Cordia New (เนื้อความ)"/>
                        <a:cs typeface="+mn-cs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16,165.00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37,719.00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43,225.00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51,518.00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4,224.00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113,109.00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20,641.00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11,407.00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0266" y="260648"/>
            <a:ext cx="578591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ข้อมูล ได้รับหนี้</a:t>
            </a:r>
            <a:r>
              <a:rPr lang="en-US" sz="1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OP Refer </a:t>
            </a:r>
            <a:r>
              <a:rPr lang="th-TH" sz="1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ปี 61 เดือน ตุลาคม – มกราคม 2561</a:t>
            </a:r>
            <a:endParaRPr lang="en-US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49509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0266" y="6210428"/>
            <a:ext cx="748239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ข้อมูล </a:t>
            </a:r>
            <a:r>
              <a:rPr lang="th-TH" sz="1800" b="1" dirty="0" smtClean="0">
                <a:solidFill>
                  <a:srgbClr val="0000CC"/>
                </a:solidFill>
              </a:rPr>
              <a:t>ระบบรายงานการใช้จ่ายเงินค่าบริการทางการแพทย์ที่เบิกจ่ายในลักษณะงบลงทุน ณ 26 มีนาคม 2561</a:t>
            </a:r>
            <a:endParaRPr lang="en-US" sz="1800" b="1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905454"/>
              </p:ext>
            </p:extLst>
          </p:nvPr>
        </p:nvGraphicFramePr>
        <p:xfrm>
          <a:off x="370266" y="1124744"/>
          <a:ext cx="7992888" cy="4810455"/>
        </p:xfrm>
        <a:graphic>
          <a:graphicData uri="http://schemas.openxmlformats.org/drawingml/2006/table">
            <a:tbl>
              <a:tblPr/>
              <a:tblGrid>
                <a:gridCol w="1316475"/>
                <a:gridCol w="1410510"/>
                <a:gridCol w="1399763"/>
                <a:gridCol w="1421256"/>
                <a:gridCol w="1222442"/>
                <a:gridCol w="1222442"/>
              </a:tblGrid>
              <a:tr h="235455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หน่วยบริการ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5031" marR="5031" marT="5031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งบตั้งต้น</a:t>
                      </a:r>
                      <a:endParaRPr lang="th-TH" sz="1600" b="1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0" marR="95250" marT="38100" marB="3810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เงินที่ยัง</a:t>
                      </a:r>
                      <a:br>
                        <a:rPr lang="th-TH" sz="1600" b="1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</a:br>
                      <a:r>
                        <a:rPr lang="th-TH" sz="1600" b="1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ไม่ได้บันทึก</a:t>
                      </a:r>
                      <a:br>
                        <a:rPr lang="th-TH" sz="1600" b="1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</a:br>
                      <a:r>
                        <a:rPr lang="th-TH" sz="1600" b="1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ตามแผน</a:t>
                      </a:r>
                      <a:endParaRPr lang="th-TH" sz="1600" b="1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0" marR="95250" marT="38100" marB="3810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เงินคงเหลือ</a:t>
                      </a:r>
                      <a:endParaRPr lang="th-TH" sz="1600" b="1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0" marR="95250" marT="38100" marB="3810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ยังไม่ได้ดำเนินการ</a:t>
                      </a:r>
                    </a:p>
                    <a:p>
                      <a:pPr algn="ctr" fontAlgn="ctr"/>
                      <a:endParaRPr lang="th-TH" sz="16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ตรวจรับเรียบร้อยแล้ว</a:t>
                      </a:r>
                      <a:endParaRPr lang="th-TH" sz="16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อยุธยา,รพศ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22,889,133.52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5,808,399.52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5,986,733.52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0.00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73.84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เสนารพท.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9,173,950.51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2,000.00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233,220.00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0.00</a:t>
                      </a:r>
                      <a:endParaRPr lang="th-TH" sz="1200" b="1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97.46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ท่าเรือ,รพช.</a:t>
                      </a:r>
                      <a:endParaRPr lang="th-TH" sz="1400" b="1" i="0" u="none" strike="noStrike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2,267,134.11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152,934.11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152,934.11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0.00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93.25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สมเด็จฯ,รพช.</a:t>
                      </a:r>
                      <a:endParaRPr lang="th-TH" sz="1400" b="1" i="0" u="none" strike="noStrike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1,948,373.18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0.00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59,586.59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0.00</a:t>
                      </a:r>
                      <a:endParaRPr lang="th-TH" sz="1200" b="1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96.94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บางไทร,รพช.</a:t>
                      </a:r>
                      <a:endParaRPr lang="th-TH" sz="1400" b="1" i="0" u="none" strike="noStrike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1,508,918.59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0.00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15,918.64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34,000.00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96.69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บางบาล,รพช.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1,328,710.11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665,010.11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665,010.11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0.00</a:t>
                      </a:r>
                      <a:endParaRPr lang="th-TH" sz="1200" b="1" i="0" u="none" strike="noStrike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49.95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บางปะอิน,รพช.</a:t>
                      </a:r>
                      <a:endParaRPr lang="th-TH" sz="1400" b="1" i="0" u="none" strike="noStrike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6,049,309.29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0.00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36,400.00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0.00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99.40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บางปะหัน,รพช.</a:t>
                      </a:r>
                      <a:endParaRPr lang="th-TH" sz="1400" b="1" i="0" u="none" strike="noStrike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1,733,745.95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0.00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0.00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0.00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100.00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ผักไห่,รพช.</a:t>
                      </a:r>
                      <a:endParaRPr lang="th-TH" sz="1400" b="1" i="0" u="none" strike="noStrike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2,642,385.02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4,000.00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9,800.00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0.00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99.63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ภาชี,รพช</a:t>
                      </a:r>
                      <a:endParaRPr lang="th-TH" sz="1400" b="1" i="0" u="none" strike="noStrike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1,835,526.59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1,000.00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0.00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0.00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100.00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ลาดบัวหลวง</a:t>
                      </a:r>
                      <a:endParaRPr lang="th-TH" sz="1400" b="1" i="0" u="none" strike="noStrike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1,747,211.59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434,211.59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515,211.59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0.00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70.51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วังน้อย,รพช.</a:t>
                      </a:r>
                      <a:endParaRPr lang="th-TH" sz="1400" b="1" i="0" u="none" strike="noStrike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3,938,881.98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803,580.00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831,281.98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0.00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58.41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บางซ้าย,รพช.</a:t>
                      </a:r>
                      <a:endParaRPr lang="th-TH" sz="1400" b="1" i="0" u="none" strike="noStrike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794,153.26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76.63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69,653.26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0.00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91.23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อุทัย,รพช.</a:t>
                      </a:r>
                      <a:endParaRPr lang="th-TH" sz="1400" b="1" i="0" u="none" strike="noStrike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2,173,254.05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0.00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100.00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0.00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100.00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CC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มหาราช,รพช.</a:t>
                      </a:r>
                      <a:endParaRPr lang="th-TH" sz="1400" b="1" i="0" u="none" strike="noStrike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1,095,411.17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160,000.00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199,800.00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0.00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81.76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บ้านแพรก,รพช.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590,004.22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29,000.00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29,000.00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0.00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95.08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61,716,103.14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8,060,211.96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8,804,649.80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34,000.00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rdia New (เนื้อความ)"/>
                          <a:cs typeface="+mj-cs"/>
                        </a:rPr>
                        <a:t>84.37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ordia New (เนื้อความ)"/>
                        <a:cs typeface="+mj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0266" y="260648"/>
            <a:ext cx="578591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สถานะการ</a:t>
            </a:r>
            <a:r>
              <a:rPr lang="th-TH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ดำเนินการ งบค่าเสื่อม ปีงบประมาณ 2558</a:t>
            </a:r>
            <a:endParaRPr lang="en-US" sz="1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2184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5952" y="6211669"/>
            <a:ext cx="748239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ข้อมูล </a:t>
            </a:r>
            <a:r>
              <a:rPr lang="th-TH" sz="1800" b="1" dirty="0" smtClean="0">
                <a:solidFill>
                  <a:srgbClr val="0000CC"/>
                </a:solidFill>
              </a:rPr>
              <a:t>ระบบ</a:t>
            </a:r>
            <a:r>
              <a:rPr lang="th-TH" sz="1800" b="1" dirty="0">
                <a:solidFill>
                  <a:srgbClr val="0000CC"/>
                </a:solidFill>
              </a:rPr>
              <a:t>รายงานการใช้จ่ายเงินค่าบริการทางการแพทย์ที่เบิกจ่ายในลักษณะงบ</a:t>
            </a:r>
            <a:r>
              <a:rPr lang="th-TH" sz="1800" b="1" dirty="0" smtClean="0">
                <a:solidFill>
                  <a:srgbClr val="0000CC"/>
                </a:solidFill>
              </a:rPr>
              <a:t>ลงทุน ณ 26 มีนาคม 2561</a:t>
            </a:r>
            <a:endParaRPr lang="en-US" sz="1800" b="1" dirty="0">
              <a:solidFill>
                <a:srgbClr val="0000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051143"/>
              </p:ext>
            </p:extLst>
          </p:nvPr>
        </p:nvGraphicFramePr>
        <p:xfrm>
          <a:off x="539552" y="857398"/>
          <a:ext cx="7560839" cy="5111607"/>
        </p:xfrm>
        <a:graphic>
          <a:graphicData uri="http://schemas.openxmlformats.org/drawingml/2006/table">
            <a:tbl>
              <a:tblPr/>
              <a:tblGrid>
                <a:gridCol w="1245314"/>
                <a:gridCol w="1334266"/>
                <a:gridCol w="1324100"/>
                <a:gridCol w="1344431"/>
                <a:gridCol w="1156364"/>
                <a:gridCol w="1156364"/>
              </a:tblGrid>
              <a:tr h="235455">
                <a:tc>
                  <a:txBody>
                    <a:bodyPr/>
                    <a:lstStyle/>
                    <a:p>
                      <a:pPr algn="ctr" rtl="0" fontAlgn="b"/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หน่วยบริการ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31" marR="5031" marT="5031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งบตั้งต้น</a:t>
                      </a:r>
                      <a:endParaRPr lang="th-TH" sz="14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0" marR="95250" marT="38100" marB="3810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เงินที่ยัง</a:t>
                      </a:r>
                      <a:b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ไม่ได้บันทึก</a:t>
                      </a:r>
                      <a:b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ตามแผน</a:t>
                      </a:r>
                    </a:p>
                  </a:txBody>
                  <a:tcPr marL="95250" marR="95250" marT="38100" marB="3810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เงินคงเหลือ</a:t>
                      </a:r>
                    </a:p>
                  </a:txBody>
                  <a:tcPr marL="95250" marR="95250" marT="38100" marB="3810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ยังไม่ได้ดำเนินการ</a:t>
                      </a:r>
                    </a:p>
                    <a:p>
                      <a:pPr algn="ctr" fontAlgn="ctr"/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ตรวจรับเรียบร้อยแล้ว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อยุธยา,</a:t>
                      </a:r>
                      <a:r>
                        <a:rPr lang="th-TH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รพศ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21,576,879.40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1,242,300.00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1,339,269.74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336,000.00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91.61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เสนา</a:t>
                      </a:r>
                      <a:r>
                        <a:rPr lang="th-TH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รพท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9,102,633.52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90,200.00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86.94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ท่าเรือ,รพช.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3,974,493.33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151,000.00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181,890.00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สมเด็จฯ,รพช.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2,248,098.39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394,128.39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394,128.39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บางไทร,รพช.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1,735,441.32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57,400.00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96.69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บางบาล,</a:t>
                      </a:r>
                      <a:r>
                        <a:rPr lang="th-TH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รพช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1,476,568.49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4,568.49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51.44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บางปะอิน,รพช.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4,368,098.53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148,048.53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96.61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บางปะหัน,รพช.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1,923,884.95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289,899.95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289,899.95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77.99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ผักไห่,รพช.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2,306,477.32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408.66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58,313.66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ภาชี,รพช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2,027,904.89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52,844.89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ลาดบัวหลวง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1,988,074.37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28,074.37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50,324.37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วังน้อย,รพช.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4,391,865.92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4,054,100.00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4,054,100.00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บางซ้าย,รพช.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924,014.80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88,634.80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อุทัย,รพช.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2,447,942.89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164,642.89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76.40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มหาราช,รพช.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1,201,877.64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54,201.64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บ้านแพรก,</a:t>
                      </a:r>
                      <a:r>
                        <a:rPr lang="th-TH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รพช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565,841.08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5,841.08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98.97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455">
                <a:tc>
                  <a:txBody>
                    <a:bodyPr/>
                    <a:lstStyle/>
                    <a:p>
                      <a:pPr algn="l" rtl="0" fontAlgn="b"/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031" marR="5031" marT="5031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62,260,096.84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6,159,911.37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7,034,308.43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336,000.00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0266" y="260648"/>
            <a:ext cx="578591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สถานะการ</a:t>
            </a:r>
            <a:r>
              <a:rPr lang="th-TH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ดำเนินการ งบค่าเสื่อม ปีงบประมาณ 2559</a:t>
            </a:r>
            <a:endParaRPr lang="en-US" sz="1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4327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สาระสำคัญ">
  <a:themeElements>
    <a:clrScheme name="สาระสำคัญ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สาระสำคัญ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สาระสำคัญ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705</TotalTime>
  <Words>2320</Words>
  <Application>Microsoft Office PowerPoint</Application>
  <PresentationFormat>นำเสนอทางหน้าจอ (4:3)</PresentationFormat>
  <Paragraphs>1338</Paragraphs>
  <Slides>11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11</vt:i4>
      </vt:variant>
    </vt:vector>
  </HeadingPairs>
  <TitlesOfParts>
    <vt:vector size="12" baseType="lpstr">
      <vt:lpstr>สาระสำคัญ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ssj</dc:creator>
  <cp:lastModifiedBy>ssj</cp:lastModifiedBy>
  <cp:revision>76</cp:revision>
  <cp:lastPrinted>2018-03-30T01:54:14Z</cp:lastPrinted>
  <dcterms:created xsi:type="dcterms:W3CDTF">2018-03-26T02:24:16Z</dcterms:created>
  <dcterms:modified xsi:type="dcterms:W3CDTF">2018-03-30T06:17:27Z</dcterms:modified>
</cp:coreProperties>
</file>